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!content" ContentType="image/jpe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14"/>
  </p:notesMasterIdLst>
  <p:sldIdLst>
    <p:sldId id="280" r:id="rId2"/>
    <p:sldId id="286" r:id="rId3"/>
    <p:sldId id="292" r:id="rId4"/>
    <p:sldId id="289" r:id="rId5"/>
    <p:sldId id="290" r:id="rId6"/>
    <p:sldId id="272" r:id="rId7"/>
    <p:sldId id="273" r:id="rId8"/>
    <p:sldId id="294" r:id="rId9"/>
    <p:sldId id="295" r:id="rId10"/>
    <p:sldId id="298" r:id="rId11"/>
    <p:sldId id="296" r:id="rId12"/>
    <p:sldId id="284" r:id="rId13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D5FDFF"/>
    <a:srgbClr val="0000CC"/>
    <a:srgbClr val="0B5514"/>
    <a:srgbClr val="35F3FD"/>
    <a:srgbClr val="FB8DB4"/>
    <a:srgbClr val="7EB488"/>
    <a:srgbClr val="FF0066"/>
    <a:srgbClr val="FF5050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34" autoAdjust="0"/>
    <p:restoredTop sz="94467" autoAdjust="0"/>
  </p:normalViewPr>
  <p:slideViewPr>
    <p:cSldViewPr>
      <p:cViewPr varScale="1">
        <p:scale>
          <a:sx n="72" d="100"/>
          <a:sy n="72" d="100"/>
        </p:scale>
        <p:origin x="-120" y="-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8D1C1-E27B-47DB-9FD6-C5093EAB12BE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F40D9-A20A-4BDA-ACF4-0B63ECB013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573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10029A4-35D9-479F-9CF7-B0074BCA88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1"/>
            <a:ext cx="13249472" cy="825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066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A4063109-B4C0-488C-A78A-81B46804F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7938"/>
            <a:ext cx="12296776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5D40B0C-A9CE-4F85-8774-155C7C6A5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7937"/>
            <a:ext cx="3143672" cy="75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981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8D94755-3897-4695-BF7D-C6E5DD29C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4550F1-5B88-4ED0-824C-F29A4A01E93A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51B824A-E5B0-4A56-ACED-91EC328D0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5E43A8C-4B4E-4116-8C4D-858A7F82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B064D-18CB-4910-A9B8-243832FBD0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061345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66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xmlns="" id="{BEBC48C7-4B61-41A9-A327-9858EE2EA9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xmlns="" id="{68C89CEA-6A5B-44DA-AC33-909B5635FE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FFF6FFF-82F5-4F80-A6A6-ABED461F23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214550F1-5B88-4ED0-824C-F29A4A01E93A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CA0E142-B12E-4E61-B489-F5C21FC17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8C6ED88-050A-4E50-A770-0F515C5EC7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19AB064D-18CB-4910-A9B8-243832FBD00D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82660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!content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4BA0B27-0CBE-4462-B88D-C300E1953891}"/>
              </a:ext>
            </a:extLst>
          </p:cNvPr>
          <p:cNvSpPr/>
          <p:nvPr/>
        </p:nvSpPr>
        <p:spPr>
          <a:xfrm>
            <a:off x="143457" y="2248996"/>
            <a:ext cx="1236125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72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平行线的性质（二）</a:t>
            </a:r>
            <a:endParaRPr lang="zh-CN" altLang="en-US" sz="72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0554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D9148B6-00B2-475F-9804-8FFE69204EE9}"/>
              </a:ext>
            </a:extLst>
          </p:cNvPr>
          <p:cNvSpPr/>
          <p:nvPr/>
        </p:nvSpPr>
        <p:spPr>
          <a:xfrm>
            <a:off x="4511824" y="-27384"/>
            <a:ext cx="29546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中考链接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74FD3F1E-B41B-4990-94DB-5B1E123DFD7F}"/>
              </a:ext>
            </a:extLst>
          </p:cNvPr>
          <p:cNvSpPr/>
          <p:nvPr/>
        </p:nvSpPr>
        <p:spPr>
          <a:xfrm>
            <a:off x="49654" y="895946"/>
            <a:ext cx="11954771" cy="1482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【2019·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丽水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如图，有一块含有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45°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角的直角三角板的两个顶点放在直尺的对边上。如果∠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2=25°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，那么∠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的度数是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______°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263933C1-6428-4E36-BDCE-AA0607B597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8" y="2579137"/>
            <a:ext cx="4003798" cy="1699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257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440544" y="-14610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15481C99-746C-4F36-9046-CEC6CEB9A4B5}"/>
              </a:ext>
            </a:extLst>
          </p:cNvPr>
          <p:cNvGrpSpPr/>
          <p:nvPr/>
        </p:nvGrpSpPr>
        <p:grpSpPr>
          <a:xfrm>
            <a:off x="322660" y="970172"/>
            <a:ext cx="1584176" cy="872435"/>
            <a:chOff x="539552" y="1290773"/>
            <a:chExt cx="2880320" cy="1008113"/>
          </a:xfrm>
        </p:grpSpPr>
        <p:sp>
          <p:nvSpPr>
            <p:cNvPr id="17" name="对角圆角矩形 9">
              <a:extLst>
                <a:ext uri="{FF2B5EF4-FFF2-40B4-BE49-F238E27FC236}">
                  <a16:creationId xmlns:a16="http://schemas.microsoft.com/office/drawing/2014/main" xmlns="" id="{B601973C-A36C-4A38-B3F9-CEA74E60B3E0}"/>
                </a:ext>
              </a:extLst>
            </p:cNvPr>
            <p:cNvSpPr/>
            <p:nvPr/>
          </p:nvSpPr>
          <p:spPr>
            <a:xfrm>
              <a:off x="539552" y="1290773"/>
              <a:ext cx="2808312" cy="1008113"/>
            </a:xfrm>
            <a:prstGeom prst="round2DiagRect">
              <a:avLst/>
            </a:prstGeom>
            <a:solidFill>
              <a:srgbClr val="0000CC"/>
            </a:solidFill>
            <a:ln>
              <a:solidFill>
                <a:schemeClr val="bg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10">
              <a:extLst>
                <a:ext uri="{FF2B5EF4-FFF2-40B4-BE49-F238E27FC236}">
                  <a16:creationId xmlns:a16="http://schemas.microsoft.com/office/drawing/2014/main" xmlns="" id="{5820E89A-6FBC-401C-BFA4-6BFB459EDA33}"/>
                </a:ext>
              </a:extLst>
            </p:cNvPr>
            <p:cNvSpPr txBox="1"/>
            <p:nvPr/>
          </p:nvSpPr>
          <p:spPr>
            <a:xfrm>
              <a:off x="539552" y="1304298"/>
              <a:ext cx="2880320" cy="8106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 性质</a:t>
              </a:r>
              <a:r>
                <a:rPr lang="en-US" altLang="zh-CN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2</a:t>
              </a:r>
              <a:endParaRPr lang="zh-CN" altLang="en-US" sz="3600" b="1" dirty="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19" name="TextBox 11">
            <a:extLst>
              <a:ext uri="{FF2B5EF4-FFF2-40B4-BE49-F238E27FC236}">
                <a16:creationId xmlns:a16="http://schemas.microsoft.com/office/drawing/2014/main" xmlns="" id="{354029AA-2111-4BF2-BF62-B3536C9E43E8}"/>
              </a:ext>
            </a:extLst>
          </p:cNvPr>
          <p:cNvSpPr txBox="1"/>
          <p:nvPr/>
        </p:nvSpPr>
        <p:spPr>
          <a:xfrm>
            <a:off x="1029586" y="2083217"/>
            <a:ext cx="10250990" cy="7413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atin typeface="Arial" panose="020B0604020202020204" pitchFamily="34" charset="0"/>
                <a:ea typeface="微软雅黑" panose="020B0503020204020204" pitchFamily="34" charset="-122"/>
              </a:rPr>
              <a:t>   两条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平行线</a:t>
            </a:r>
            <a:r>
              <a:rPr lang="zh-CN" altLang="en-US" sz="3600" b="1" dirty="0">
                <a:latin typeface="Arial" panose="020B0604020202020204" pitchFamily="34" charset="0"/>
                <a:ea typeface="微软雅黑" panose="020B0503020204020204" pitchFamily="34" charset="-122"/>
              </a:rPr>
              <a:t>被第三条直线所截，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内错角相等</a:t>
            </a:r>
            <a:r>
              <a:rPr lang="zh-CN" altLang="en-US" sz="3600" b="1" dirty="0"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xmlns="" id="{C5B4385F-83A0-4A66-B85A-82E4BB81F1FD}"/>
              </a:ext>
            </a:extLst>
          </p:cNvPr>
          <p:cNvSpPr txBox="1"/>
          <p:nvPr/>
        </p:nvSpPr>
        <p:spPr>
          <a:xfrm>
            <a:off x="2711624" y="2975738"/>
            <a:ext cx="7128792" cy="669286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简单说成：两直线平行，内错角相等。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xmlns="" id="{9761B063-D0CC-456F-A2B0-FA8D13789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5119" y="3850953"/>
            <a:ext cx="2452459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EDA09FB7-9695-4E0B-BF06-DF227D46086A}"/>
              </a:ext>
            </a:extLst>
          </p:cNvPr>
          <p:cNvGrpSpPr/>
          <p:nvPr/>
        </p:nvGrpSpPr>
        <p:grpSpPr>
          <a:xfrm>
            <a:off x="1149822" y="4274351"/>
            <a:ext cx="6291684" cy="1804866"/>
            <a:chOff x="4433316" y="5037559"/>
            <a:chExt cx="3528393" cy="1804866"/>
          </a:xfrm>
        </p:grpSpPr>
        <p:sp>
          <p:nvSpPr>
            <p:cNvPr id="23" name="圆角矩形标注 14">
              <a:extLst>
                <a:ext uri="{FF2B5EF4-FFF2-40B4-BE49-F238E27FC236}">
                  <a16:creationId xmlns:a16="http://schemas.microsoft.com/office/drawing/2014/main" xmlns="" id="{E4E11BBF-DA7E-49C0-89DC-48A3406EA2FF}"/>
                </a:ext>
              </a:extLst>
            </p:cNvPr>
            <p:cNvSpPr/>
            <p:nvPr/>
          </p:nvSpPr>
          <p:spPr>
            <a:xfrm>
              <a:off x="4452412" y="5037559"/>
              <a:ext cx="3509297" cy="1457461"/>
            </a:xfrm>
            <a:prstGeom prst="wedgeRoundRectCallout">
              <a:avLst>
                <a:gd name="adj1" fmla="val 58193"/>
                <a:gd name="adj2" fmla="val -14470"/>
                <a:gd name="adj3" fmla="val 16667"/>
              </a:avLst>
            </a:prstGeom>
            <a:solidFill>
              <a:srgbClr val="D5FD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16">
              <a:extLst>
                <a:ext uri="{FF2B5EF4-FFF2-40B4-BE49-F238E27FC236}">
                  <a16:creationId xmlns:a16="http://schemas.microsoft.com/office/drawing/2014/main" xmlns="" id="{E1301301-9CB7-4914-B991-03DE2C864F4F}"/>
                </a:ext>
              </a:extLst>
            </p:cNvPr>
            <p:cNvSpPr txBox="1"/>
            <p:nvPr/>
          </p:nvSpPr>
          <p:spPr>
            <a:xfrm>
              <a:off x="4433316" y="5124904"/>
              <a:ext cx="3528393" cy="1717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∵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a</a:t>
              </a:r>
              <a:r>
                <a:rPr lang="zh-CN" altLang="en-US" sz="2800" b="1" i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∥ 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b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（已知）</a:t>
              </a:r>
              <a:endPara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∴∠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2=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∠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3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（两直线平行，内错角相等）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1043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1">
            <a:extLst>
              <a:ext uri="{FF2B5EF4-FFF2-40B4-BE49-F238E27FC236}">
                <a16:creationId xmlns:a16="http://schemas.microsoft.com/office/drawing/2014/main" xmlns="" id="{BACF1ACD-9489-433F-9CAE-7DE101C3C285}"/>
              </a:ext>
            </a:extLst>
          </p:cNvPr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BAA9F9C-6611-4E25-ABEE-BF7E1E620EBB}"/>
              </a:ext>
            </a:extLst>
          </p:cNvPr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7" name="任意多边形 4">
            <a:extLst>
              <a:ext uri="{FF2B5EF4-FFF2-40B4-BE49-F238E27FC236}">
                <a16:creationId xmlns:a16="http://schemas.microsoft.com/office/drawing/2014/main" xmlns="" id="{BDE68617-2A0C-4B5F-A698-65F302E585CD}"/>
              </a:ext>
            </a:extLst>
          </p:cNvPr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5">
            <a:extLst>
              <a:ext uri="{FF2B5EF4-FFF2-40B4-BE49-F238E27FC236}">
                <a16:creationId xmlns:a16="http://schemas.microsoft.com/office/drawing/2014/main" xmlns="" id="{8BA7194A-F5CA-4357-A568-98AAB346412C}"/>
              </a:ext>
            </a:extLst>
          </p:cNvPr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6">
            <a:extLst>
              <a:ext uri="{FF2B5EF4-FFF2-40B4-BE49-F238E27FC236}">
                <a16:creationId xmlns:a16="http://schemas.microsoft.com/office/drawing/2014/main" xmlns="" id="{EEC08636-55F4-48EB-8EE8-25D535A70899}"/>
              </a:ext>
            </a:extLst>
          </p:cNvPr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7">
            <a:extLst>
              <a:ext uri="{FF2B5EF4-FFF2-40B4-BE49-F238E27FC236}">
                <a16:creationId xmlns:a16="http://schemas.microsoft.com/office/drawing/2014/main" xmlns="" id="{8CF2FC02-95A0-4E59-906E-C13B416B876D}"/>
              </a:ext>
            </a:extLst>
          </p:cNvPr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9">
            <a:extLst>
              <a:ext uri="{FF2B5EF4-FFF2-40B4-BE49-F238E27FC236}">
                <a16:creationId xmlns:a16="http://schemas.microsoft.com/office/drawing/2014/main" xmlns="" id="{C34FF7A8-4F14-44D1-A330-40C21A4BA23F}"/>
              </a:ext>
            </a:extLst>
          </p:cNvPr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0">
            <a:extLst>
              <a:ext uri="{FF2B5EF4-FFF2-40B4-BE49-F238E27FC236}">
                <a16:creationId xmlns:a16="http://schemas.microsoft.com/office/drawing/2014/main" xmlns="" id="{5D844DAA-3873-4685-A935-0EDBE4A24A29}"/>
              </a:ext>
            </a:extLst>
          </p:cNvPr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4">
            <a:extLst>
              <a:ext uri="{FF2B5EF4-FFF2-40B4-BE49-F238E27FC236}">
                <a16:creationId xmlns:a16="http://schemas.microsoft.com/office/drawing/2014/main" xmlns="" id="{3C6E4FC3-5A7F-4147-B626-5DE9657400B5}"/>
              </a:ext>
            </a:extLst>
          </p:cNvPr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36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7" grpId="1" bldLvl="0" animBg="1"/>
      <p:bldP spid="8" grpId="0" bldLvl="0" animBg="1"/>
      <p:bldP spid="8" grpId="1" bldLvl="0" animBg="1"/>
      <p:bldP spid="9" grpId="0" bldLvl="0" animBg="1"/>
      <p:bldP spid="9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  <p:bldP spid="13" grpId="0" bldLvl="0" animBg="1"/>
      <p:bldP spid="13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359397FC-41A8-448C-86E2-3EA251FE2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xmlns="" id="{40283EF4-3529-4187-B358-6698C11ED1F9}"/>
              </a:ext>
            </a:extLst>
          </p:cNvPr>
          <p:cNvSpPr txBox="1"/>
          <p:nvPr/>
        </p:nvSpPr>
        <p:spPr>
          <a:xfrm>
            <a:off x="1554044" y="1563638"/>
            <a:ext cx="7350267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理解并掌握平行线的性质二？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2B48B7E7-A068-4E65-A8FD-A4279315F1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xmlns="" id="{139DDFB5-C3F2-496D-A67B-4A473893AAA9}"/>
              </a:ext>
            </a:extLst>
          </p:cNvPr>
          <p:cNvSpPr txBox="1"/>
          <p:nvPr/>
        </p:nvSpPr>
        <p:spPr>
          <a:xfrm>
            <a:off x="1560364" y="2715823"/>
            <a:ext cx="8064028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灵活运用平行线的性质解决问题？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</p:spTree>
    <p:extLst>
      <p:ext uri="{BB962C8B-B14F-4D97-AF65-F5344CB8AC3E}">
        <p14:creationId xmlns:p14="http://schemas.microsoft.com/office/powerpoint/2010/main" val="3411119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52A99C5-D787-4692-BD79-133A45324309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复习回顾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C17B54EB-D456-4B64-AE10-CC4ACC0D55BB}"/>
              </a:ext>
            </a:extLst>
          </p:cNvPr>
          <p:cNvGrpSpPr/>
          <p:nvPr/>
        </p:nvGrpSpPr>
        <p:grpSpPr>
          <a:xfrm>
            <a:off x="322660" y="970172"/>
            <a:ext cx="1584176" cy="872435"/>
            <a:chOff x="539552" y="1290773"/>
            <a:chExt cx="2880320" cy="1008113"/>
          </a:xfrm>
        </p:grpSpPr>
        <p:sp>
          <p:nvSpPr>
            <p:cNvPr id="4" name="对角圆角矩形 9">
              <a:extLst>
                <a:ext uri="{FF2B5EF4-FFF2-40B4-BE49-F238E27FC236}">
                  <a16:creationId xmlns:a16="http://schemas.microsoft.com/office/drawing/2014/main" xmlns="" id="{93359D2E-0CBE-4866-B17C-F3D3908306C2}"/>
                </a:ext>
              </a:extLst>
            </p:cNvPr>
            <p:cNvSpPr/>
            <p:nvPr/>
          </p:nvSpPr>
          <p:spPr>
            <a:xfrm>
              <a:off x="539552" y="1290773"/>
              <a:ext cx="2808312" cy="1008113"/>
            </a:xfrm>
            <a:prstGeom prst="round2DiagRect">
              <a:avLst/>
            </a:prstGeom>
            <a:solidFill>
              <a:srgbClr val="0000CC"/>
            </a:solidFill>
            <a:ln>
              <a:solidFill>
                <a:schemeClr val="bg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10">
              <a:extLst>
                <a:ext uri="{FF2B5EF4-FFF2-40B4-BE49-F238E27FC236}">
                  <a16:creationId xmlns:a16="http://schemas.microsoft.com/office/drawing/2014/main" xmlns="" id="{988F9745-E1A6-4EB9-93B4-3762DB7333B5}"/>
                </a:ext>
              </a:extLst>
            </p:cNvPr>
            <p:cNvSpPr txBox="1"/>
            <p:nvPr/>
          </p:nvSpPr>
          <p:spPr>
            <a:xfrm>
              <a:off x="539552" y="1304298"/>
              <a:ext cx="2880320" cy="8106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 性质</a:t>
              </a:r>
              <a:r>
                <a:rPr lang="en-US" altLang="zh-CN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1</a:t>
              </a:r>
              <a:endParaRPr lang="zh-CN" altLang="en-US" sz="3600" b="1" dirty="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6" name="TextBox 11">
            <a:extLst>
              <a:ext uri="{FF2B5EF4-FFF2-40B4-BE49-F238E27FC236}">
                <a16:creationId xmlns:a16="http://schemas.microsoft.com/office/drawing/2014/main" xmlns="" id="{4748F5A0-4FDC-49E9-B25E-F4F134C9E965}"/>
              </a:ext>
            </a:extLst>
          </p:cNvPr>
          <p:cNvSpPr txBox="1"/>
          <p:nvPr/>
        </p:nvSpPr>
        <p:spPr>
          <a:xfrm>
            <a:off x="623392" y="2080665"/>
            <a:ext cx="10945216" cy="81355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latin typeface="Arial" panose="020B0604020202020204" pitchFamily="34" charset="0"/>
                <a:ea typeface="微软雅黑" panose="020B0503020204020204" pitchFamily="34" charset="-122"/>
              </a:rPr>
              <a:t>   两条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平行线</a:t>
            </a:r>
            <a:r>
              <a:rPr lang="zh-CN" altLang="en-US" sz="4000" b="1" dirty="0">
                <a:latin typeface="Arial" panose="020B0604020202020204" pitchFamily="34" charset="0"/>
                <a:ea typeface="微软雅黑" panose="020B0503020204020204" pitchFamily="34" charset="-122"/>
              </a:rPr>
              <a:t>被第三条直线所截，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同位角相等</a:t>
            </a:r>
            <a:r>
              <a:rPr lang="zh-CN" altLang="en-US" sz="4000" b="1" dirty="0"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xmlns="" id="{2576554C-4E4A-4A6E-B165-8ED354BAE242}"/>
              </a:ext>
            </a:extLst>
          </p:cNvPr>
          <p:cNvSpPr txBox="1"/>
          <p:nvPr/>
        </p:nvSpPr>
        <p:spPr>
          <a:xfrm>
            <a:off x="2470186" y="2982158"/>
            <a:ext cx="7251628" cy="669286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简单说成：两直线平行，同位角相等。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xmlns="" id="{82E1CA56-64EA-423A-8DF2-7EC751033F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242" y="3983956"/>
            <a:ext cx="2567674" cy="2185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C44885FF-4036-4DE1-A949-32D89A72EFE6}"/>
              </a:ext>
            </a:extLst>
          </p:cNvPr>
          <p:cNvGrpSpPr/>
          <p:nvPr/>
        </p:nvGrpSpPr>
        <p:grpSpPr>
          <a:xfrm>
            <a:off x="1180787" y="4273492"/>
            <a:ext cx="6363065" cy="1572236"/>
            <a:chOff x="4939587" y="4308828"/>
            <a:chExt cx="4325661" cy="1457461"/>
          </a:xfrm>
        </p:grpSpPr>
        <p:sp>
          <p:nvSpPr>
            <p:cNvPr id="10" name="圆角矩形标注 14">
              <a:extLst>
                <a:ext uri="{FF2B5EF4-FFF2-40B4-BE49-F238E27FC236}">
                  <a16:creationId xmlns:a16="http://schemas.microsoft.com/office/drawing/2014/main" xmlns="" id="{CB2BF7A1-5639-4145-9892-A2801B14C1C2}"/>
                </a:ext>
              </a:extLst>
            </p:cNvPr>
            <p:cNvSpPr/>
            <p:nvPr/>
          </p:nvSpPr>
          <p:spPr>
            <a:xfrm>
              <a:off x="4939587" y="4308828"/>
              <a:ext cx="4204413" cy="1457461"/>
            </a:xfrm>
            <a:prstGeom prst="wedgeRoundRectCallout">
              <a:avLst>
                <a:gd name="adj1" fmla="val 55617"/>
                <a:gd name="adj2" fmla="val -27452"/>
                <a:gd name="adj3" fmla="val 16667"/>
              </a:avLst>
            </a:prstGeom>
            <a:solidFill>
              <a:srgbClr val="D5FD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6">
              <a:extLst>
                <a:ext uri="{FF2B5EF4-FFF2-40B4-BE49-F238E27FC236}">
                  <a16:creationId xmlns:a16="http://schemas.microsoft.com/office/drawing/2014/main" xmlns="" id="{61697442-D37E-4BD6-8EE4-F8B2E7B9D818}"/>
                </a:ext>
              </a:extLst>
            </p:cNvPr>
            <p:cNvSpPr txBox="1"/>
            <p:nvPr/>
          </p:nvSpPr>
          <p:spPr>
            <a:xfrm>
              <a:off x="5037956" y="4474333"/>
              <a:ext cx="4227292" cy="1072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∵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a</a:t>
              </a:r>
              <a:r>
                <a:rPr lang="zh-CN" altLang="en-US" sz="2800" b="1" i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∥ 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b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（已知）</a:t>
              </a:r>
              <a:endPara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∴∠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1=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∠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2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（两直线平行，同位角相等）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1298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复习回顾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055440" y="2872467"/>
            <a:ext cx="2327622" cy="3796893"/>
            <a:chOff x="1468789" y="2648031"/>
            <a:chExt cx="2327622" cy="3796893"/>
          </a:xfrm>
        </p:grpSpPr>
        <p:pic>
          <p:nvPicPr>
            <p:cNvPr id="5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266605">
              <a:off x="1468789" y="2648031"/>
              <a:ext cx="2327622" cy="379689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0" name="直接连接符 49"/>
            <p:cNvCxnSpPr/>
            <p:nvPr/>
          </p:nvCxnSpPr>
          <p:spPr>
            <a:xfrm flipV="1">
              <a:off x="2224281" y="4472816"/>
              <a:ext cx="1224136" cy="504056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2063360" y="3709065"/>
              <a:ext cx="1224136" cy="1422617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矩形 51"/>
            <p:cNvSpPr/>
            <p:nvPr/>
          </p:nvSpPr>
          <p:spPr>
            <a:xfrm rot="20327181">
              <a:off x="3352266" y="4170074"/>
              <a:ext cx="35618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a</a:t>
              </a:r>
              <a:endParaRPr lang="zh-CN" altLang="en-US" sz="2400" dirty="0"/>
            </a:p>
          </p:txBody>
        </p:sp>
        <p:sp>
          <p:nvSpPr>
            <p:cNvPr id="53" name="矩形 52"/>
            <p:cNvSpPr/>
            <p:nvPr/>
          </p:nvSpPr>
          <p:spPr>
            <a:xfrm rot="20327181">
              <a:off x="2838706" y="3588003"/>
              <a:ext cx="37221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b</a:t>
              </a:r>
              <a:endParaRPr lang="zh-CN" altLang="en-US" sz="2400" dirty="0"/>
            </a:p>
          </p:txBody>
        </p:sp>
        <p:sp>
          <p:nvSpPr>
            <p:cNvPr id="54" name="矩形 53"/>
            <p:cNvSpPr/>
            <p:nvPr/>
          </p:nvSpPr>
          <p:spPr>
            <a:xfrm rot="19942912">
              <a:off x="1786947" y="3334762"/>
              <a:ext cx="42487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c</a:t>
              </a:r>
              <a:endParaRPr lang="zh-CN" altLang="en-US" sz="2400" dirty="0"/>
            </a:p>
          </p:txBody>
        </p:sp>
        <p:cxnSp>
          <p:nvCxnSpPr>
            <p:cNvPr id="55" name="直接连接符 54"/>
            <p:cNvCxnSpPr/>
            <p:nvPr/>
          </p:nvCxnSpPr>
          <p:spPr>
            <a:xfrm flipV="1">
              <a:off x="1702831" y="3888452"/>
              <a:ext cx="1224136" cy="504056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椭圆 1"/>
            <p:cNvSpPr/>
            <p:nvPr/>
          </p:nvSpPr>
          <p:spPr>
            <a:xfrm>
              <a:off x="2314899" y="3993913"/>
              <a:ext cx="180020" cy="216024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825004" y="4587177"/>
              <a:ext cx="180020" cy="216024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 rot="20327181">
              <a:off x="2070895" y="3921173"/>
              <a:ext cx="22588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2</a:t>
              </a:r>
              <a:endParaRPr lang="zh-CN" altLang="en-US" sz="1600" dirty="0"/>
            </a:p>
          </p:txBody>
        </p:sp>
        <p:sp>
          <p:nvSpPr>
            <p:cNvPr id="60" name="矩形 59"/>
            <p:cNvSpPr/>
            <p:nvPr/>
          </p:nvSpPr>
          <p:spPr>
            <a:xfrm rot="20327181">
              <a:off x="2320980" y="3786081"/>
              <a:ext cx="24371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1</a:t>
              </a:r>
              <a:endParaRPr lang="zh-CN" altLang="en-US" sz="1600" dirty="0"/>
            </a:p>
          </p:txBody>
        </p:sp>
        <p:sp>
          <p:nvSpPr>
            <p:cNvPr id="61" name="矩形 60"/>
            <p:cNvSpPr/>
            <p:nvPr/>
          </p:nvSpPr>
          <p:spPr>
            <a:xfrm rot="20327181">
              <a:off x="2213423" y="4124706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3</a:t>
              </a:r>
              <a:endParaRPr lang="zh-CN" altLang="en-US" sz="1600" dirty="0"/>
            </a:p>
          </p:txBody>
        </p:sp>
        <p:sp>
          <p:nvSpPr>
            <p:cNvPr id="62" name="矩形 61"/>
            <p:cNvSpPr/>
            <p:nvPr/>
          </p:nvSpPr>
          <p:spPr>
            <a:xfrm rot="20327181">
              <a:off x="2424345" y="3986739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4</a:t>
              </a:r>
              <a:endParaRPr lang="zh-CN" altLang="en-US" sz="1600" dirty="0"/>
            </a:p>
          </p:txBody>
        </p:sp>
        <p:sp>
          <p:nvSpPr>
            <p:cNvPr id="63" name="矩形 62"/>
            <p:cNvSpPr/>
            <p:nvPr/>
          </p:nvSpPr>
          <p:spPr>
            <a:xfrm rot="20327181">
              <a:off x="2793371" y="4324477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5</a:t>
              </a:r>
              <a:endParaRPr lang="zh-CN" altLang="en-US" sz="1600" dirty="0"/>
            </a:p>
          </p:txBody>
        </p:sp>
        <p:sp>
          <p:nvSpPr>
            <p:cNvPr id="64" name="矩形 63"/>
            <p:cNvSpPr/>
            <p:nvPr/>
          </p:nvSpPr>
          <p:spPr>
            <a:xfrm rot="20327181">
              <a:off x="2584614" y="4468493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6</a:t>
              </a:r>
              <a:endParaRPr lang="zh-CN" altLang="en-US" sz="1600" dirty="0"/>
            </a:p>
          </p:txBody>
        </p:sp>
        <p:sp>
          <p:nvSpPr>
            <p:cNvPr id="65" name="矩形 64"/>
            <p:cNvSpPr/>
            <p:nvPr/>
          </p:nvSpPr>
          <p:spPr>
            <a:xfrm rot="20327181">
              <a:off x="2734679" y="4729121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7</a:t>
              </a:r>
              <a:endParaRPr lang="zh-CN" altLang="en-US" sz="1600" dirty="0"/>
            </a:p>
          </p:txBody>
        </p:sp>
        <p:sp>
          <p:nvSpPr>
            <p:cNvPr id="66" name="矩形 65"/>
            <p:cNvSpPr/>
            <p:nvPr/>
          </p:nvSpPr>
          <p:spPr>
            <a:xfrm rot="20327181">
              <a:off x="2944654" y="4590207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8</a:t>
              </a:r>
              <a:endParaRPr lang="zh-CN" altLang="en-US" sz="1600" dirty="0"/>
            </a:p>
          </p:txBody>
        </p:sp>
      </p:grpSp>
      <p:sp>
        <p:nvSpPr>
          <p:cNvPr id="26" name="TextBox 56">
            <a:extLst>
              <a:ext uri="{FF2B5EF4-FFF2-40B4-BE49-F238E27FC236}">
                <a16:creationId xmlns:a16="http://schemas.microsoft.com/office/drawing/2014/main" xmlns="" id="{11B531B5-7C2E-46B2-B236-D460580F2977}"/>
              </a:ext>
            </a:extLst>
          </p:cNvPr>
          <p:cNvSpPr txBox="1"/>
          <p:nvPr/>
        </p:nvSpPr>
        <p:spPr>
          <a:xfrm>
            <a:off x="1361491" y="1391499"/>
            <a:ext cx="10830509" cy="1309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观察一下，每组同位角、内错角、同旁内角的度数有什么关系？你能用一句话来概括你的猜想吗？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7A25FA94-15DC-42FA-B80A-31DE1ABA1CE5}"/>
              </a:ext>
            </a:extLst>
          </p:cNvPr>
          <p:cNvSpPr/>
          <p:nvPr/>
        </p:nvSpPr>
        <p:spPr>
          <a:xfrm rot="20225499">
            <a:off x="-884139" y="883397"/>
            <a:ext cx="37309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u="sng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猜一猜</a:t>
            </a:r>
          </a:p>
        </p:txBody>
      </p:sp>
      <p:graphicFrame>
        <p:nvGraphicFramePr>
          <p:cNvPr id="27" name="表格 26">
            <a:extLst>
              <a:ext uri="{FF2B5EF4-FFF2-40B4-BE49-F238E27FC236}">
                <a16:creationId xmlns:a16="http://schemas.microsoft.com/office/drawing/2014/main" xmlns="" id="{1680B302-E0D9-4141-A5F6-33772265507C}"/>
              </a:ext>
            </a:extLst>
          </p:cNvPr>
          <p:cNvGraphicFramePr>
            <a:graphicFrameLocks noGrp="1"/>
          </p:cNvGraphicFramePr>
          <p:nvPr/>
        </p:nvGraphicFramePr>
        <p:xfrm>
          <a:off x="4958105" y="2708920"/>
          <a:ext cx="6464220" cy="2803159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2928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28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28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28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9284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3732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1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2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3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4</a:t>
                      </a:r>
                      <a:endParaRPr lang="zh-CN" altLang="en-US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976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度数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CC"/>
                          </a:solidFill>
                        </a:rPr>
                        <a:t>113°</a:t>
                      </a:r>
                      <a:endParaRPr lang="zh-CN" altLang="en-US" sz="2400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/>
                        <a:t>   </a:t>
                      </a: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67°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   113°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/>
                        <a:t> </a:t>
                      </a: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67°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243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5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6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7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8</a:t>
                      </a:r>
                      <a:endParaRPr lang="zh-CN" altLang="en-US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7851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度数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1" dirty="0"/>
                        <a:t> </a:t>
                      </a: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113°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 67°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/>
                        <a:t> </a:t>
                      </a: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113°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1" dirty="0"/>
                        <a:t> </a:t>
                      </a: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67°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9" name="TextBox 36">
            <a:extLst>
              <a:ext uri="{FF2B5EF4-FFF2-40B4-BE49-F238E27FC236}">
                <a16:creationId xmlns:a16="http://schemas.microsoft.com/office/drawing/2014/main" xmlns="" id="{63B8F867-9FF0-4214-9205-9C4DD8FE62F5}"/>
              </a:ext>
            </a:extLst>
          </p:cNvPr>
          <p:cNvSpPr txBox="1"/>
          <p:nvPr/>
        </p:nvSpPr>
        <p:spPr>
          <a:xfrm>
            <a:off x="29579" y="5181697"/>
            <a:ext cx="12162421" cy="695575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两条平行线被第三条直线所截，所得到的每一组</a:t>
            </a:r>
            <a:r>
              <a:rPr lang="en-US" altLang="zh-CN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_____________</a:t>
            </a: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。                         </a:t>
            </a:r>
            <a:endParaRPr lang="zh-CN" altLang="en-U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0800" algn="tl" rotWithShape="0">
                  <a:srgbClr val="000000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1" name="TextBox 38">
            <a:extLst>
              <a:ext uri="{FF2B5EF4-FFF2-40B4-BE49-F238E27FC236}">
                <a16:creationId xmlns:a16="http://schemas.microsoft.com/office/drawing/2014/main" xmlns="" id="{B8F8D8B4-1FDD-40C8-AE88-EE9A1661AEFD}"/>
              </a:ext>
            </a:extLst>
          </p:cNvPr>
          <p:cNvSpPr txBox="1"/>
          <p:nvPr/>
        </p:nvSpPr>
        <p:spPr>
          <a:xfrm>
            <a:off x="8688288" y="5013176"/>
            <a:ext cx="2952328" cy="8463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内错角相等</a:t>
            </a:r>
          </a:p>
        </p:txBody>
      </p:sp>
    </p:spTree>
    <p:extLst>
      <p:ext uri="{BB962C8B-B14F-4D97-AF65-F5344CB8AC3E}">
        <p14:creationId xmlns:p14="http://schemas.microsoft.com/office/powerpoint/2010/main" val="1812776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A6C63C4-D571-41AA-B455-B5A5803C76EE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" name="TextBox 18">
            <a:extLst>
              <a:ext uri="{FF2B5EF4-FFF2-40B4-BE49-F238E27FC236}">
                <a16:creationId xmlns:a16="http://schemas.microsoft.com/office/drawing/2014/main" xmlns="" id="{86DAFE14-1BB9-4C32-8E13-3E8756DBD79D}"/>
              </a:ext>
            </a:extLst>
          </p:cNvPr>
          <p:cNvSpPr txBox="1"/>
          <p:nvPr/>
        </p:nvSpPr>
        <p:spPr>
          <a:xfrm>
            <a:off x="2639616" y="887252"/>
            <a:ext cx="7776864" cy="8135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利用几何画板验证我们的猜想：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59DA458-3DC3-47EA-A424-C988A7C5A53D}"/>
              </a:ext>
            </a:extLst>
          </p:cNvPr>
          <p:cNvSpPr/>
          <p:nvPr/>
        </p:nvSpPr>
        <p:spPr>
          <a:xfrm rot="19709136">
            <a:off x="-907357" y="1019450"/>
            <a:ext cx="37309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u="sng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看一看</a:t>
            </a:r>
          </a:p>
        </p:txBody>
      </p:sp>
    </p:spTree>
    <p:extLst>
      <p:ext uri="{BB962C8B-B14F-4D97-AF65-F5344CB8AC3E}">
        <p14:creationId xmlns:p14="http://schemas.microsoft.com/office/powerpoint/2010/main" val="1450810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6" name="组合 2055"/>
          <p:cNvGrpSpPr/>
          <p:nvPr/>
        </p:nvGrpSpPr>
        <p:grpSpPr>
          <a:xfrm>
            <a:off x="623392" y="1850532"/>
            <a:ext cx="4622464" cy="4407795"/>
            <a:chOff x="107504" y="1988839"/>
            <a:chExt cx="4622464" cy="4407795"/>
          </a:xfrm>
        </p:grpSpPr>
        <p:sp>
          <p:nvSpPr>
            <p:cNvPr id="2051" name="对角圆角矩形 2050"/>
            <p:cNvSpPr/>
            <p:nvPr/>
          </p:nvSpPr>
          <p:spPr>
            <a:xfrm flipH="1">
              <a:off x="107504" y="1988839"/>
              <a:ext cx="4210742" cy="4407795"/>
            </a:xfrm>
            <a:prstGeom prst="round2DiagRect">
              <a:avLst/>
            </a:prstGeom>
            <a:solidFill>
              <a:srgbClr val="D5FD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49" name="图片 204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235" y="3014800"/>
              <a:ext cx="2171613" cy="2424715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157968" y="2199617"/>
              <a:ext cx="4572000" cy="5250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已知：</a:t>
              </a:r>
              <a:r>
                <a:rPr lang="en-US" altLang="zh-CN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a</a:t>
              </a:r>
              <a:r>
                <a:rPr lang="zh-CN" altLang="en-US" sz="2400" b="1" i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∥ </a:t>
              </a:r>
              <a:r>
                <a:rPr lang="en-US" altLang="zh-CN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b</a:t>
              </a:r>
              <a:r>
                <a:rPr lang="zh-CN" altLang="en-US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，试说明∠</a:t>
              </a:r>
              <a:r>
                <a:rPr lang="en-US" altLang="zh-CN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2=</a:t>
              </a:r>
              <a:r>
                <a:rPr lang="zh-CN" altLang="en-US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∠</a:t>
              </a:r>
              <a:r>
                <a:rPr lang="en-US" altLang="zh-CN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3</a:t>
              </a:r>
              <a:r>
                <a:rPr lang="zh-CN" altLang="en-US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。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06420" y="963153"/>
            <a:ext cx="9273956" cy="7413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atin typeface="Arial" panose="020B0604020202020204" pitchFamily="34" charset="0"/>
                <a:ea typeface="微软雅黑" panose="020B0503020204020204" pitchFamily="34" charset="-122"/>
              </a:rPr>
              <a:t> 你能用性质</a:t>
            </a:r>
            <a:r>
              <a:rPr lang="en-US" altLang="zh-CN" sz="3600" b="1" dirty="0"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3600" b="1" dirty="0">
                <a:latin typeface="Arial" panose="020B0604020202020204" pitchFamily="34" charset="0"/>
                <a:ea typeface="微软雅黑" panose="020B0503020204020204" pitchFamily="34" charset="-122"/>
              </a:rPr>
              <a:t>来解决下面问题吗？试试看。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D59DC67-5EFC-4E65-84E5-105AFCCA7F89}"/>
              </a:ext>
            </a:extLst>
          </p:cNvPr>
          <p:cNvSpPr txBox="1"/>
          <p:nvPr/>
        </p:nvSpPr>
        <p:spPr>
          <a:xfrm>
            <a:off x="5758697" y="2068648"/>
            <a:ext cx="6264696" cy="3247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证明：∵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a</a:t>
            </a:r>
            <a:r>
              <a:rPr lang="zh-CN" altLang="en-US" sz="28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  <a:endParaRPr lang="en-US" altLang="zh-CN" sz="28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1=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（两直线平行，同位角相等）</a:t>
            </a:r>
            <a:endParaRPr lang="en-US" altLang="zh-CN" sz="28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又∵∠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与∠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互为对顶角（已知）</a:t>
            </a:r>
            <a:endParaRPr lang="en-US" altLang="zh-CN" sz="28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1=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（对顶角相等）</a:t>
            </a:r>
            <a:endParaRPr lang="en-US" altLang="zh-CN" sz="28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 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2=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（等量代换）</a:t>
            </a:r>
          </a:p>
        </p:txBody>
      </p:sp>
    </p:spTree>
    <p:extLst>
      <p:ext uri="{BB962C8B-B14F-4D97-AF65-F5344CB8AC3E}">
        <p14:creationId xmlns:p14="http://schemas.microsoft.com/office/powerpoint/2010/main" val="1492828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22660" y="970172"/>
            <a:ext cx="1584176" cy="872435"/>
            <a:chOff x="539552" y="1290773"/>
            <a:chExt cx="2880320" cy="1008113"/>
          </a:xfrm>
        </p:grpSpPr>
        <p:sp>
          <p:nvSpPr>
            <p:cNvPr id="10" name="对角圆角矩形 9"/>
            <p:cNvSpPr/>
            <p:nvPr/>
          </p:nvSpPr>
          <p:spPr>
            <a:xfrm>
              <a:off x="539552" y="1290773"/>
              <a:ext cx="2808312" cy="1008113"/>
            </a:xfrm>
            <a:prstGeom prst="round2DiagRect">
              <a:avLst/>
            </a:prstGeom>
            <a:solidFill>
              <a:srgbClr val="0000CC"/>
            </a:solidFill>
            <a:ln>
              <a:solidFill>
                <a:schemeClr val="bg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9552" y="1304298"/>
              <a:ext cx="2880320" cy="8106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 性质</a:t>
              </a:r>
              <a:r>
                <a:rPr lang="en-US" altLang="zh-CN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2</a:t>
              </a:r>
              <a:endParaRPr lang="zh-CN" altLang="en-US" sz="3600" b="1" dirty="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029586" y="2083217"/>
            <a:ext cx="10250990" cy="7413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atin typeface="Arial" panose="020B0604020202020204" pitchFamily="34" charset="0"/>
                <a:ea typeface="微软雅黑" panose="020B0503020204020204" pitchFamily="34" charset="-122"/>
              </a:rPr>
              <a:t>   两条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平行线</a:t>
            </a:r>
            <a:r>
              <a:rPr lang="zh-CN" altLang="en-US" sz="3600" b="1" dirty="0">
                <a:latin typeface="Arial" panose="020B0604020202020204" pitchFamily="34" charset="0"/>
                <a:ea typeface="微软雅黑" panose="020B0503020204020204" pitchFamily="34" charset="-122"/>
              </a:rPr>
              <a:t>被第三条直线所截，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内错角相等</a:t>
            </a:r>
            <a:r>
              <a:rPr lang="zh-CN" altLang="en-US" sz="3600" b="1" dirty="0"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1624" y="2975738"/>
            <a:ext cx="7128792" cy="669286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简单说成：两直线平行，内错角相等。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5119" y="3850953"/>
            <a:ext cx="2452459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组合 13"/>
          <p:cNvGrpSpPr/>
          <p:nvPr/>
        </p:nvGrpSpPr>
        <p:grpSpPr>
          <a:xfrm>
            <a:off x="1149822" y="4274351"/>
            <a:ext cx="6291684" cy="1804866"/>
            <a:chOff x="4433316" y="5037559"/>
            <a:chExt cx="3528393" cy="1804866"/>
          </a:xfrm>
        </p:grpSpPr>
        <p:sp>
          <p:nvSpPr>
            <p:cNvPr id="15" name="圆角矩形标注 14"/>
            <p:cNvSpPr/>
            <p:nvPr/>
          </p:nvSpPr>
          <p:spPr>
            <a:xfrm>
              <a:off x="4452412" y="5037559"/>
              <a:ext cx="3509297" cy="1457461"/>
            </a:xfrm>
            <a:prstGeom prst="wedgeRoundRectCallout">
              <a:avLst>
                <a:gd name="adj1" fmla="val 58193"/>
                <a:gd name="adj2" fmla="val -14470"/>
                <a:gd name="adj3" fmla="val 16667"/>
              </a:avLst>
            </a:prstGeom>
            <a:solidFill>
              <a:srgbClr val="D5FD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433316" y="5124904"/>
              <a:ext cx="3528393" cy="1717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∵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a</a:t>
              </a:r>
              <a:r>
                <a:rPr lang="zh-CN" altLang="en-US" sz="2800" b="1" i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∥ 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b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（已知）</a:t>
              </a:r>
              <a:endPara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∴∠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2=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∠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3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（两直线平行，内错角相等）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01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F7BDEE4-38BB-4D3F-8370-AAFD384A4D3C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AE3C04BD-8788-4B0D-B795-02B1B2CE844C}"/>
              </a:ext>
            </a:extLst>
          </p:cNvPr>
          <p:cNvSpPr/>
          <p:nvPr/>
        </p:nvSpPr>
        <p:spPr>
          <a:xfrm>
            <a:off x="454696" y="961742"/>
            <a:ext cx="111385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如图，</a:t>
            </a: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</a:t>
            </a:r>
            <a:r>
              <a:rPr lang="en-US" altLang="zh-CN" sz="4000" b="1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∥ </a:t>
            </a: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BC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，∠</a:t>
            </a: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30°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DB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平分∠</a:t>
            </a: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ADE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，则∠</a:t>
            </a: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DEC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的度数。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93D0F5B-8DD0-4167-9786-E4DC9EDEA4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6041" y="2349966"/>
            <a:ext cx="3404615" cy="201702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FB5A46C-9E77-4431-9430-719170899B9A}"/>
              </a:ext>
            </a:extLst>
          </p:cNvPr>
          <p:cNvSpPr/>
          <p:nvPr/>
        </p:nvSpPr>
        <p:spPr>
          <a:xfrm>
            <a:off x="191344" y="2479536"/>
            <a:ext cx="11401944" cy="3793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解：∵</a:t>
            </a:r>
            <a:r>
              <a:rPr lang="en-US" altLang="zh-CN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</a:t>
            </a:r>
            <a:r>
              <a:rPr lang="en-US" altLang="zh-CN" sz="320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∥ </a:t>
            </a:r>
            <a:r>
              <a:rPr lang="en-US" altLang="zh-CN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BC</a:t>
            </a: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，∠</a:t>
            </a:r>
            <a:r>
              <a:rPr lang="en-US" altLang="zh-CN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30°</a:t>
            </a: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（已知）</a:t>
            </a: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∴∠</a:t>
            </a:r>
            <a:r>
              <a:rPr lang="en-US" altLang="zh-CN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ADB=∠B</a:t>
            </a: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30°</a:t>
            </a: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（两直线平行，内错角相等）</a:t>
            </a: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∵</a:t>
            </a:r>
            <a:r>
              <a:rPr lang="en-US" altLang="zh-CN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DB</a:t>
            </a: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平分∠</a:t>
            </a:r>
            <a:r>
              <a:rPr lang="en-US" altLang="zh-CN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ADE</a:t>
            </a: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（已知）</a:t>
            </a: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∴∠</a:t>
            </a:r>
            <a:r>
              <a:rPr lang="en-US" altLang="zh-CN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ADE=2∠ADB</a:t>
            </a: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60°</a:t>
            </a: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（角平分线的定义）</a:t>
            </a: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∴∠</a:t>
            </a:r>
            <a:r>
              <a:rPr lang="en-US" altLang="zh-CN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DEC=∠ ADE </a:t>
            </a: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60°(</a:t>
            </a: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两直线平行，内错角相等）</a:t>
            </a:r>
          </a:p>
        </p:txBody>
      </p:sp>
    </p:spTree>
    <p:extLst>
      <p:ext uri="{BB962C8B-B14F-4D97-AF65-F5344CB8AC3E}">
        <p14:creationId xmlns:p14="http://schemas.microsoft.com/office/powerpoint/2010/main" val="390765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B9C520E-97AA-4A7B-8AFA-58F351CEED15}"/>
              </a:ext>
            </a:extLst>
          </p:cNvPr>
          <p:cNvSpPr/>
          <p:nvPr/>
        </p:nvSpPr>
        <p:spPr>
          <a:xfrm>
            <a:off x="4511824" y="-27384"/>
            <a:ext cx="29546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391D96FE-C7C7-4627-9B1D-6E38A2FDBDC8}"/>
              </a:ext>
            </a:extLst>
          </p:cNvPr>
          <p:cNvSpPr/>
          <p:nvPr/>
        </p:nvSpPr>
        <p:spPr>
          <a:xfrm>
            <a:off x="223764" y="3980284"/>
            <a:ext cx="7776864" cy="1482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如图，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r>
              <a:rPr lang="en-US" altLang="zh-CN" sz="3200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∥ 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CD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，点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CB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的延长线上，若∠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ABE=70°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，则∠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ECD=______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度。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96E140E-C099-4406-B4C1-8AC7DDDC7C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235" y="4005064"/>
            <a:ext cx="3189300" cy="1728192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4EDB785E-D964-4FE5-9EC6-1FFA41736C47}"/>
              </a:ext>
            </a:extLst>
          </p:cNvPr>
          <p:cNvSpPr/>
          <p:nvPr/>
        </p:nvSpPr>
        <p:spPr>
          <a:xfrm>
            <a:off x="223764" y="1056654"/>
            <a:ext cx="8536532" cy="222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如图所示：已知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</a:t>
            </a:r>
            <a:r>
              <a:rPr lang="en-US" altLang="zh-CN" sz="3200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∥ 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BC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，可以得到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      )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A.∠1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＝∠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              B.∠3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＝∠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C.∠1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＝∠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              D.∠2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＝∠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8E5D6B2D-38C7-402E-A6D9-0DA0745D1B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4235" y="1471328"/>
            <a:ext cx="3189299" cy="213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903524"/>
      </p:ext>
    </p:extLst>
  </p:cSld>
  <p:clrMapOvr>
    <a:masterClrMapping/>
  </p:clrMapOvr>
</p:sld>
</file>

<file path=ppt/theme/theme1.xml><?xml version="1.0" encoding="utf-8"?>
<a:theme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模板111[兼容模式]" id="{34F24D7E-9287-4275-BD21-0019252FFA67}" vid="{19D19524-5270-4A0E-913B-E557C84C1B08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模板222</Template>
  <TotalTime>1928</TotalTime>
  <Words>593</Words>
  <Application>Microsoft Office PowerPoint</Application>
  <PresentationFormat>自定义</PresentationFormat>
  <Paragraphs>85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模板222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ckb</cp:lastModifiedBy>
  <cp:revision>185</cp:revision>
  <dcterms:created xsi:type="dcterms:W3CDTF">2015-02-03T08:15:16Z</dcterms:created>
  <dcterms:modified xsi:type="dcterms:W3CDTF">2020-04-23T10:01:12Z</dcterms:modified>
</cp:coreProperties>
</file>